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3" r:id="rId1"/>
    <p:sldMasterId id="2147483735" r:id="rId2"/>
  </p:sldMasterIdLst>
  <p:notesMasterIdLst>
    <p:notesMasterId r:id="rId10"/>
  </p:notesMasterIdLst>
  <p:sldIdLst>
    <p:sldId id="272" r:id="rId3"/>
    <p:sldId id="273" r:id="rId4"/>
    <p:sldId id="276" r:id="rId5"/>
    <p:sldId id="375" r:id="rId6"/>
    <p:sldId id="358" r:id="rId7"/>
    <p:sldId id="374" r:id="rId8"/>
    <p:sldId id="27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PK3YUFCf+lPJNsK4A+K0XSpC3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5E9A24-AAE9-4B1E-8DCC-A84BB1205AF3}">
  <a:tblStyle styleId="{245E9A24-AAE9-4B1E-8DCC-A84BB1205A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2" Type="http://customschemas.google.com/relationships/presentationmetadata" Target="metadata"/><Relationship Id="rId5" Type="http://schemas.openxmlformats.org/officeDocument/2006/relationships/slide" Target="slides/slide3.xml"/><Relationship Id="rId36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48" name="Google Shape;6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903fc35b9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1" name="Google Shape;661;g903fc35b90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2" name="Google Shape;662;g903fc35b90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33815-32B5-0E46-876E-70DE07A706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86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33815-32B5-0E46-876E-70DE07A706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38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s">
  <p:cSld name="Title + Bullets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71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1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71"/>
          <p:cNvSpPr txBox="1">
            <a:spLocks noGrp="1"/>
          </p:cNvSpPr>
          <p:nvPr>
            <p:ph type="body" idx="1"/>
          </p:nvPr>
        </p:nvSpPr>
        <p:spPr>
          <a:xfrm>
            <a:off x="259977" y="1837578"/>
            <a:ext cx="8624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6576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160"/>
              <a:buChar char="+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8861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520"/>
              <a:buChar char="+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4" name="Google Shape;304;p71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01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2560320"/>
            <a:ext cx="9144000" cy="429768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38247" y="2870618"/>
            <a:ext cx="7775389" cy="1609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2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44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44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44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4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Publication Title: A title that is very long and totally compelling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594484" y="4728696"/>
            <a:ext cx="3955033" cy="5791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Month Year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616" y="5920552"/>
            <a:ext cx="2324868" cy="430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5"/>
          <a:stretch/>
        </p:blipFill>
        <p:spPr>
          <a:xfrm>
            <a:off x="-1" y="-1"/>
            <a:ext cx="9141619" cy="260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4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[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9896"/>
            <a:ext cx="914400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C:\Users\Priti Sanghani\AppData\Local\Microsoft\Windows\Temporary Internet Files\Content.Outlook\413XZJL6\edfirst_logo_horiz_RGB (2)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3"/>
          <a:stretch/>
        </p:blipFill>
        <p:spPr bwMode="auto">
          <a:xfrm>
            <a:off x="187459" y="222702"/>
            <a:ext cx="4814047" cy="8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36414" y="2563374"/>
            <a:ext cx="5883257" cy="1118132"/>
          </a:xfrm>
        </p:spPr>
        <p:txBody>
          <a:bodyPr>
            <a:noAutofit/>
          </a:bodyPr>
          <a:lstStyle>
            <a:lvl1pPr marL="0" indent="0" algn="ctr">
              <a:buNone/>
              <a:defRPr sz="4200" baseline="0">
                <a:solidFill>
                  <a:schemeClr val="bg1"/>
                </a:solidFill>
              </a:defRPr>
            </a:lvl1pPr>
            <a:lvl2pPr marL="457200" indent="0">
              <a:buNone/>
              <a:defRPr sz="4400">
                <a:solidFill>
                  <a:schemeClr val="bg1"/>
                </a:solidFill>
              </a:defRPr>
            </a:lvl2pPr>
            <a:lvl3pPr marL="914400" indent="0">
              <a:buNone/>
              <a:defRPr sz="4400">
                <a:solidFill>
                  <a:schemeClr val="bg1"/>
                </a:solidFill>
              </a:defRPr>
            </a:lvl3pPr>
            <a:lvl4pPr marL="1371600" indent="0">
              <a:buNone/>
              <a:defRPr sz="4400">
                <a:solidFill>
                  <a:schemeClr val="bg1"/>
                </a:solidFill>
              </a:defRPr>
            </a:lvl4pPr>
            <a:lvl5pPr marL="1828800" indent="0">
              <a:buNone/>
              <a:defRPr sz="4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836413" y="3794506"/>
            <a:ext cx="5883257" cy="5791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 OF PRESENTATION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15" y="2524412"/>
            <a:ext cx="2168568" cy="2168568"/>
          </a:xfrm>
          <a:prstGeom prst="rect">
            <a:avLst/>
          </a:prstGeom>
        </p:spPr>
      </p:pic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1660" y="6417630"/>
            <a:ext cx="5497513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ym typeface="Wingdings" panose="05000000000000000000" pitchFamily="2" charset="2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PREPARED FOR [CLIENT]    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563193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80988" y="1651000"/>
            <a:ext cx="7832725" cy="141446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456" y="2476432"/>
            <a:ext cx="5633391" cy="56333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8" y="6032750"/>
            <a:ext cx="2324868" cy="43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6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[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11296" y="2800350"/>
            <a:ext cx="6326152" cy="76162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4000" b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15033" y="2800350"/>
            <a:ext cx="696262" cy="76162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4000" b="0">
                <a:solidFill>
                  <a:schemeClr val="bg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 |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515034" y="3611651"/>
            <a:ext cx="7022413" cy="6858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SUBTITLE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167072" y="3157929"/>
            <a:ext cx="6867144" cy="53299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5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[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11296" y="2800350"/>
            <a:ext cx="6326152" cy="76162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4000" b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15033" y="2800350"/>
            <a:ext cx="696262" cy="76162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4000" b="0">
                <a:solidFill>
                  <a:schemeClr val="bg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 |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515034" y="3611651"/>
            <a:ext cx="7022413" cy="6858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SUBTITLE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3152873" y="3154680"/>
            <a:ext cx="6858000" cy="5486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14" r="49981"/>
          <a:stretch/>
        </p:blipFill>
        <p:spPr>
          <a:xfrm rot="16200000">
            <a:off x="4690" y="-4691"/>
            <a:ext cx="541070" cy="5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6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[4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9896"/>
            <a:ext cx="914400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C:\Users\Priti Sanghani\AppData\Local\Microsoft\Windows\Temporary Internet Files\Content.Outlook\413XZJL6\edfirst_logo_horiz_RGB (2)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/>
          <a:stretch/>
        </p:blipFill>
        <p:spPr bwMode="auto">
          <a:xfrm>
            <a:off x="153963" y="192820"/>
            <a:ext cx="5790400" cy="8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3963" y="2068988"/>
            <a:ext cx="5069473" cy="692141"/>
          </a:xfrm>
        </p:spPr>
        <p:txBody>
          <a:bodyPr>
            <a:noAutofit/>
          </a:bodyPr>
          <a:lstStyle>
            <a:lvl1pPr marL="0" indent="0" algn="l">
              <a:buNone/>
              <a:defRPr sz="4200">
                <a:solidFill>
                  <a:schemeClr val="bg1"/>
                </a:solidFill>
              </a:defRPr>
            </a:lvl1pPr>
            <a:lvl2pPr marL="457200" indent="0">
              <a:buNone/>
              <a:defRPr sz="4400">
                <a:solidFill>
                  <a:schemeClr val="bg1"/>
                </a:solidFill>
              </a:defRPr>
            </a:lvl2pPr>
            <a:lvl3pPr marL="914400" indent="0">
              <a:buNone/>
              <a:defRPr sz="4400">
                <a:solidFill>
                  <a:schemeClr val="bg1"/>
                </a:solidFill>
              </a:defRPr>
            </a:lvl3pPr>
            <a:lvl4pPr marL="1371600" indent="0">
              <a:buNone/>
              <a:defRPr sz="4400">
                <a:solidFill>
                  <a:schemeClr val="bg1"/>
                </a:solidFill>
              </a:defRPr>
            </a:lvl4pPr>
            <a:lvl5pPr marL="1828800" indent="0">
              <a:buNone/>
              <a:defRPr sz="4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3964" y="2900580"/>
            <a:ext cx="5069472" cy="5791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376863" y="1779588"/>
            <a:ext cx="3767137" cy="3657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58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[5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riti Sanghani\AppData\Local\Microsoft\Windows\Temporary Internet Files\Content.Outlook\413XZJL6\edfirst_logo_horiz_RGB (2)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/>
          <a:stretch/>
        </p:blipFill>
        <p:spPr bwMode="auto">
          <a:xfrm>
            <a:off x="153964" y="192820"/>
            <a:ext cx="4704908" cy="70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3963" y="2950863"/>
            <a:ext cx="4704909" cy="692141"/>
          </a:xfrm>
        </p:spPr>
        <p:txBody>
          <a:bodyPr>
            <a:noAutofit/>
          </a:bodyPr>
          <a:lstStyle>
            <a:lvl1pPr marL="0" indent="0" algn="l">
              <a:buNone/>
              <a:defRPr sz="4200">
                <a:solidFill>
                  <a:schemeClr val="tx2"/>
                </a:solidFill>
              </a:defRPr>
            </a:lvl1pPr>
            <a:lvl2pPr marL="457200" indent="0">
              <a:buNone/>
              <a:defRPr sz="4400">
                <a:solidFill>
                  <a:schemeClr val="bg1"/>
                </a:solidFill>
              </a:defRPr>
            </a:lvl2pPr>
            <a:lvl3pPr marL="914400" indent="0">
              <a:buNone/>
              <a:defRPr sz="4400">
                <a:solidFill>
                  <a:schemeClr val="bg1"/>
                </a:solidFill>
              </a:defRPr>
            </a:lvl3pPr>
            <a:lvl4pPr marL="1371600" indent="0">
              <a:buNone/>
              <a:defRPr sz="4400">
                <a:solidFill>
                  <a:schemeClr val="bg1"/>
                </a:solidFill>
              </a:defRPr>
            </a:lvl4pPr>
            <a:lvl5pPr marL="1828800" indent="0">
              <a:buNone/>
              <a:defRPr sz="4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3964" y="3782455"/>
            <a:ext cx="4704908" cy="5791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074920" y="0"/>
            <a:ext cx="406908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39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9977" y="201817"/>
            <a:ext cx="8624048" cy="533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idx="1"/>
          </p:nvPr>
        </p:nvSpPr>
        <p:spPr>
          <a:xfrm>
            <a:off x="259977" y="1837578"/>
            <a:ext cx="862404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81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9977" y="201817"/>
            <a:ext cx="8624048" cy="533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6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oter">
  <p:cSld name="Title + Footer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72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1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72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head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9977" y="201817"/>
            <a:ext cx="8624048" cy="37310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9977" y="684431"/>
            <a:ext cx="8624047" cy="32473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984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9977" y="201817"/>
            <a:ext cx="8624048" cy="533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39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70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ooter [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8845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259977" y="201817"/>
            <a:ext cx="8624048" cy="533401"/>
          </a:xfrm>
          <a:prstGeom prst="rect">
            <a:avLst/>
          </a:prstGeom>
        </p:spPr>
        <p:txBody>
          <a:bodyPr vert="horz" lIns="91440" tIns="45720" rIns="0" bIns="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600" b="1" i="0" kern="1200" baseline="0" dirty="0" smtClean="0">
                <a:solidFill>
                  <a:schemeClr val="accent2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14" r="49981"/>
          <a:stretch/>
        </p:blipFill>
        <p:spPr>
          <a:xfrm>
            <a:off x="8272763" y="-1819"/>
            <a:ext cx="871237" cy="88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393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oals [Sea Blue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25517-7F86-4871-894F-6263265018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09598" cy="68669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609600" y="1066799"/>
            <a:ext cx="8534400" cy="3352801"/>
            <a:chOff x="609600" y="1675487"/>
            <a:chExt cx="8534400" cy="2744113"/>
          </a:xfrm>
        </p:grpSpPr>
        <p:sp>
          <p:nvSpPr>
            <p:cNvPr id="7" name="Rectangle 6"/>
            <p:cNvSpPr/>
            <p:nvPr/>
          </p:nvSpPr>
          <p:spPr>
            <a:xfrm>
              <a:off x="609600" y="1675487"/>
              <a:ext cx="8534400" cy="2286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endParaRPr lang="en-US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4114799" y="3962400"/>
              <a:ext cx="1981201" cy="4572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594070" y="1"/>
            <a:ext cx="8549930" cy="1451907"/>
            <a:chOff x="594070" y="1"/>
            <a:chExt cx="8549930" cy="1451907"/>
          </a:xfrm>
          <a:solidFill>
            <a:schemeClr val="accent2"/>
          </a:solidFill>
        </p:grpSpPr>
        <p:sp>
          <p:nvSpPr>
            <p:cNvPr id="10" name="Rectangle 9"/>
            <p:cNvSpPr/>
            <p:nvPr/>
          </p:nvSpPr>
          <p:spPr>
            <a:xfrm>
              <a:off x="594070" y="1"/>
              <a:ext cx="8549930" cy="106680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343399" y="1066800"/>
              <a:ext cx="1524000" cy="385108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21098" y="1451908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621098" y="1882775"/>
            <a:ext cx="8447086" cy="2027238"/>
          </a:xfr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lphaUcPeriod"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21098" y="4434534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609596" y="60325"/>
            <a:ext cx="8447088" cy="93662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534746" y="3656298"/>
            <a:ext cx="5660840" cy="48184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idx="1"/>
          </p:nvPr>
        </p:nvSpPr>
        <p:spPr>
          <a:xfrm>
            <a:off x="621098" y="4865399"/>
            <a:ext cx="6313484" cy="186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35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oals [Autumn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25517-7F86-4871-894F-6263265018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09598" cy="68669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609600" y="1066799"/>
            <a:ext cx="8534400" cy="3352801"/>
            <a:chOff x="609600" y="1675487"/>
            <a:chExt cx="8534400" cy="2744113"/>
          </a:xfrm>
        </p:grpSpPr>
        <p:sp>
          <p:nvSpPr>
            <p:cNvPr id="7" name="Rectangle 6"/>
            <p:cNvSpPr/>
            <p:nvPr/>
          </p:nvSpPr>
          <p:spPr>
            <a:xfrm>
              <a:off x="609600" y="1675487"/>
              <a:ext cx="8534400" cy="2286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endParaRPr lang="en-US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4114799" y="3962400"/>
              <a:ext cx="1981201" cy="4572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594070" y="1"/>
            <a:ext cx="8549930" cy="1451907"/>
            <a:chOff x="594070" y="1"/>
            <a:chExt cx="8549930" cy="1451907"/>
          </a:xfrm>
          <a:solidFill>
            <a:schemeClr val="accent3"/>
          </a:solidFill>
        </p:grpSpPr>
        <p:sp>
          <p:nvSpPr>
            <p:cNvPr id="10" name="Rectangle 9"/>
            <p:cNvSpPr/>
            <p:nvPr/>
          </p:nvSpPr>
          <p:spPr>
            <a:xfrm>
              <a:off x="594070" y="1"/>
              <a:ext cx="8549930" cy="106680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343399" y="1066800"/>
              <a:ext cx="1524000" cy="385108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609596" y="60325"/>
            <a:ext cx="8447088" cy="93662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534746" y="3656298"/>
            <a:ext cx="5660840" cy="48184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21098" y="1451908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621098" y="1882775"/>
            <a:ext cx="8447086" cy="2027238"/>
          </a:xfr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lphaUcPeriod"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21098" y="4434534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idx="1"/>
          </p:nvPr>
        </p:nvSpPr>
        <p:spPr>
          <a:xfrm>
            <a:off x="621098" y="4865399"/>
            <a:ext cx="6313484" cy="186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92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oals [Pear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25517-7F86-4871-894F-6263265018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09598" cy="686697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609600" y="1066799"/>
            <a:ext cx="8534400" cy="3352801"/>
            <a:chOff x="609600" y="1675487"/>
            <a:chExt cx="8534400" cy="2744113"/>
          </a:xfrm>
        </p:grpSpPr>
        <p:sp>
          <p:nvSpPr>
            <p:cNvPr id="7" name="Rectangle 6"/>
            <p:cNvSpPr/>
            <p:nvPr/>
          </p:nvSpPr>
          <p:spPr>
            <a:xfrm>
              <a:off x="609600" y="1675487"/>
              <a:ext cx="8534400" cy="2286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endParaRPr lang="en-US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4114799" y="3962400"/>
              <a:ext cx="1981201" cy="4572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594070" y="1"/>
            <a:ext cx="8549930" cy="1451907"/>
            <a:chOff x="594070" y="1"/>
            <a:chExt cx="8549930" cy="1451907"/>
          </a:xfrm>
          <a:solidFill>
            <a:schemeClr val="accent4"/>
          </a:solidFill>
        </p:grpSpPr>
        <p:sp>
          <p:nvSpPr>
            <p:cNvPr id="10" name="Rectangle 9"/>
            <p:cNvSpPr/>
            <p:nvPr/>
          </p:nvSpPr>
          <p:spPr>
            <a:xfrm>
              <a:off x="594070" y="1"/>
              <a:ext cx="8549930" cy="106680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343399" y="1066800"/>
              <a:ext cx="1524000" cy="385108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609596" y="60325"/>
            <a:ext cx="8447088" cy="93662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534746" y="3656298"/>
            <a:ext cx="5660840" cy="48184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21098" y="1451908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621098" y="1882775"/>
            <a:ext cx="8447086" cy="2027238"/>
          </a:xfr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lphaUcPeriod"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21098" y="4434534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idx="1"/>
          </p:nvPr>
        </p:nvSpPr>
        <p:spPr>
          <a:xfrm>
            <a:off x="621098" y="4865399"/>
            <a:ext cx="6313484" cy="186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76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oals [Marmalade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25517-7F86-4871-894F-6263265018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09598" cy="68669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609600" y="1066799"/>
            <a:ext cx="8534400" cy="3352801"/>
            <a:chOff x="609600" y="1675487"/>
            <a:chExt cx="8534400" cy="2744113"/>
          </a:xfrm>
        </p:grpSpPr>
        <p:sp>
          <p:nvSpPr>
            <p:cNvPr id="7" name="Rectangle 6"/>
            <p:cNvSpPr/>
            <p:nvPr/>
          </p:nvSpPr>
          <p:spPr>
            <a:xfrm>
              <a:off x="609600" y="1675487"/>
              <a:ext cx="8534400" cy="2286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endParaRPr lang="en-US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4114799" y="3962400"/>
              <a:ext cx="1981201" cy="4572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594070" y="1"/>
            <a:ext cx="8549930" cy="1451907"/>
            <a:chOff x="594070" y="1"/>
            <a:chExt cx="8549930" cy="1451907"/>
          </a:xfrm>
          <a:solidFill>
            <a:schemeClr val="accent5"/>
          </a:solidFill>
        </p:grpSpPr>
        <p:sp>
          <p:nvSpPr>
            <p:cNvPr id="10" name="Rectangle 9"/>
            <p:cNvSpPr/>
            <p:nvPr/>
          </p:nvSpPr>
          <p:spPr>
            <a:xfrm>
              <a:off x="594070" y="1"/>
              <a:ext cx="8549930" cy="106680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343399" y="1066800"/>
              <a:ext cx="1524000" cy="385108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609596" y="60325"/>
            <a:ext cx="8447088" cy="93662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534746" y="3656298"/>
            <a:ext cx="5660840" cy="48184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400" b="1">
                <a:solidFill>
                  <a:schemeClr val="bg1"/>
                </a:solidFill>
              </a:defRPr>
            </a:lvl2pPr>
            <a:lvl3pPr marL="914400" indent="0">
              <a:buNone/>
              <a:defRPr sz="2400" b="1">
                <a:solidFill>
                  <a:schemeClr val="bg1"/>
                </a:solidFill>
              </a:defRPr>
            </a:lvl3pPr>
            <a:lvl4pPr marL="1371600" indent="0">
              <a:buNone/>
              <a:defRPr sz="2400" b="1">
                <a:solidFill>
                  <a:schemeClr val="bg1"/>
                </a:solidFill>
              </a:defRPr>
            </a:lvl4pPr>
            <a:lvl5pPr marL="182880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Tap to add 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21098" y="1451908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621098" y="1882775"/>
            <a:ext cx="8447086" cy="2027238"/>
          </a:xfr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lphaUcPeriod"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21098" y="4434534"/>
            <a:ext cx="8447088" cy="431646"/>
          </a:xfrm>
        </p:spPr>
        <p:txBody>
          <a:bodyPr>
            <a:normAutofit/>
          </a:bodyPr>
          <a:lstStyle>
            <a:lvl1pPr marL="0" indent="0">
              <a:buNone/>
              <a:defRPr sz="1800" b="1" u="sng" spc="30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idx="1"/>
          </p:nvPr>
        </p:nvSpPr>
        <p:spPr>
          <a:xfrm>
            <a:off x="621098" y="4865399"/>
            <a:ext cx="6313484" cy="186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8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850"/>
            <a:stretch/>
          </p:blipFill>
          <p:spPr>
            <a:xfrm>
              <a:off x="0" y="0"/>
              <a:ext cx="9144000" cy="262659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0" y="2626599"/>
              <a:ext cx="9144000" cy="42314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1" y="5824530"/>
            <a:ext cx="2471358" cy="67750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55448" y="3884700"/>
            <a:ext cx="8833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Thank you!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</a:rPr>
              <a:t>Education-First.com</a:t>
            </a:r>
          </a:p>
        </p:txBody>
      </p:sp>
    </p:spTree>
    <p:extLst>
      <p:ext uri="{BB962C8B-B14F-4D97-AF65-F5344CB8AC3E}">
        <p14:creationId xmlns:p14="http://schemas.microsoft.com/office/powerpoint/2010/main" val="720950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[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505200"/>
            <a:ext cx="9144000" cy="25850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Priti Sanghani\AppData\Local\Microsoft\Windows\Temporary Internet Files\Content.Outlook\413XZJL6\edfirst_logo_horiz_RGB (2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0632"/>
            <a:ext cx="5791200" cy="8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3962401" y="42672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Cali"/>
              </a:rPr>
              <a:t>Thank you!</a:t>
            </a:r>
          </a:p>
          <a:p>
            <a:r>
              <a:rPr lang="en-US" sz="2400" b="1" dirty="0">
                <a:solidFill>
                  <a:schemeClr val="bg1"/>
                </a:solidFill>
                <a:cs typeface="Cali"/>
              </a:rPr>
              <a:t>www.education-first.com</a:t>
            </a:r>
          </a:p>
        </p:txBody>
      </p:sp>
    </p:spTree>
    <p:extLst>
      <p:ext uri="{BB962C8B-B14F-4D97-AF65-F5344CB8AC3E}">
        <p14:creationId xmlns:p14="http://schemas.microsoft.com/office/powerpoint/2010/main" val="267589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oter [2]">
  <p:cSld name="Title + Footer [2]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4"/>
          <p:cNvSpPr/>
          <p:nvPr/>
        </p:nvSpPr>
        <p:spPr>
          <a:xfrm>
            <a:off x="0" y="0"/>
            <a:ext cx="9144000" cy="88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94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7" name="Google Shape;317;p94"/>
          <p:cNvPicPr preferRelativeResize="0"/>
          <p:nvPr/>
        </p:nvPicPr>
        <p:blipFill rotWithShape="1">
          <a:blip r:embed="rId2">
            <a:alphaModFix/>
          </a:blip>
          <a:srcRect t="49114" r="49979"/>
          <a:stretch/>
        </p:blipFill>
        <p:spPr>
          <a:xfrm>
            <a:off x="8272763" y="-1819"/>
            <a:ext cx="871238" cy="886338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94"/>
          <p:cNvSpPr txBox="1">
            <a:spLocks noGrp="1"/>
          </p:cNvSpPr>
          <p:nvPr>
            <p:ph type="body" idx="1"/>
          </p:nvPr>
        </p:nvSpPr>
        <p:spPr>
          <a:xfrm>
            <a:off x="247650" y="188913"/>
            <a:ext cx="802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40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520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592" y="6343449"/>
            <a:ext cx="5410200" cy="337496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34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22552"/>
            <a:ext cx="5486400" cy="337496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4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head + Footer">
  <p:cSld name="Title + Subhead + Footer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95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1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95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2" name="Google Shape;322;p95"/>
          <p:cNvSpPr txBox="1">
            <a:spLocks noGrp="1"/>
          </p:cNvSpPr>
          <p:nvPr>
            <p:ph type="body" idx="1"/>
          </p:nvPr>
        </p:nvSpPr>
        <p:spPr>
          <a:xfrm>
            <a:off x="259977" y="684431"/>
            <a:ext cx="8624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40"/>
              <a:buNone/>
              <a:defRPr>
                <a:solidFill>
                  <a:schemeClr val="dk2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dk2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520"/>
              <a:buNone/>
              <a:defRPr>
                <a:solidFill>
                  <a:schemeClr val="dk2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>
  <p:cSld name="Title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96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1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">
  <p:cSld name="Footer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97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ransition">
  <p:cSld name="Transition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5"/>
          <p:cNvSpPr txBox="1">
            <a:spLocks noGrp="1"/>
          </p:cNvSpPr>
          <p:nvPr>
            <p:ph type="body" idx="1"/>
          </p:nvPr>
        </p:nvSpPr>
        <p:spPr>
          <a:xfrm>
            <a:off x="280988" y="1651000"/>
            <a:ext cx="7832725" cy="141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lt1"/>
                </a:solidFill>
              </a:defRPr>
            </a:lvl1pPr>
            <a:lvl2pPr marL="914400" lvl="1" indent="-36576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160"/>
              <a:buChar char="+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8861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520"/>
              <a:buChar char="+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674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4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048" cy="53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body" idx="1"/>
          </p:nvPr>
        </p:nvSpPr>
        <p:spPr>
          <a:xfrm>
            <a:off x="259977" y="1837578"/>
            <a:ext cx="862404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6576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160"/>
              <a:buChar char="+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8861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520"/>
              <a:buChar char="+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9A9A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7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0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1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  <a:defRPr sz="2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8" name="Google Shape;298;p70"/>
          <p:cNvSpPr txBox="1">
            <a:spLocks noGrp="1"/>
          </p:cNvSpPr>
          <p:nvPr>
            <p:ph type="body" idx="1"/>
          </p:nvPr>
        </p:nvSpPr>
        <p:spPr>
          <a:xfrm>
            <a:off x="259977" y="1837578"/>
            <a:ext cx="8624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4"/>
              </a:buClr>
              <a:buSzPts val="2640"/>
              <a:buFont typeface="Calibri"/>
              <a:buChar char="+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86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520"/>
              <a:buFont typeface="Calibri"/>
              <a:buChar char="+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9" name="Google Shape;299;p70"/>
          <p:cNvSpPr txBox="1">
            <a:spLocks noGrp="1"/>
          </p:cNvSpPr>
          <p:nvPr>
            <p:ph type="sldNum" idx="12"/>
          </p:nvPr>
        </p:nvSpPr>
        <p:spPr>
          <a:xfrm>
            <a:off x="8531352" y="6453317"/>
            <a:ext cx="612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0" name="Google Shape;300;p70" descr="Log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2400" y="6453317"/>
            <a:ext cx="1840229" cy="2743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4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33" r:id="rId8"/>
    <p:sldLayoutId id="2147483734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977" y="201817"/>
            <a:ext cx="8624048" cy="533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l"/>
            <a:r>
              <a:rPr lang="en-US" dirty="0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9977" y="1837578"/>
            <a:ext cx="862404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352" y="6453317"/>
            <a:ext cx="612648" cy="2743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1A25517-7F86-4871-894F-62632650189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Logo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53317"/>
            <a:ext cx="1840229" cy="27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41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  <p:sldLayoutId id="2147483757" r:id="rId2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600" b="1" i="0" kern="1200" baseline="0" dirty="0" smtClean="0">
          <a:solidFill>
            <a:schemeClr val="accent2"/>
          </a:solidFill>
          <a:effectLst/>
          <a:latin typeface="+mj-lt"/>
          <a:ea typeface="+mj-ea"/>
          <a:cs typeface="Arial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4"/>
        </a:buClr>
        <a:buSzPct val="100000"/>
        <a:buFont typeface="Wingdings" charset="2"/>
        <a:buChar char="§"/>
        <a:tabLst/>
        <a:defRPr sz="2400" b="0" i="0" kern="1200" baseline="0">
          <a:solidFill>
            <a:schemeClr val="tx1"/>
          </a:solidFill>
          <a:latin typeface="+mn-lt"/>
          <a:ea typeface="+mn-ea"/>
          <a:cs typeface="Arial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4"/>
        </a:buClr>
        <a:buSzPct val="120000"/>
        <a:buFont typeface="Calibri" panose="020F0502020204030204" pitchFamily="34" charset="0"/>
        <a:buChar char="+"/>
        <a:tabLst/>
        <a:defRPr sz="2200" b="0" i="0" kern="1200" baseline="0">
          <a:solidFill>
            <a:schemeClr val="tx1"/>
          </a:solidFill>
          <a:latin typeface="+mn-lt"/>
          <a:ea typeface="+mn-ea"/>
          <a:cs typeface="Arial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4"/>
        </a:buClr>
        <a:buSzPct val="100000"/>
        <a:buFont typeface="Wingdings" charset="2"/>
        <a:buChar char="§"/>
        <a:tabLst/>
        <a:defRPr sz="2000" b="0" i="0" kern="1200" baseline="0">
          <a:solidFill>
            <a:schemeClr val="tx1"/>
          </a:solidFill>
          <a:latin typeface="+mn-lt"/>
          <a:ea typeface="+mn-ea"/>
          <a:cs typeface="Arial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4"/>
        </a:buClr>
        <a:buSzPct val="140000"/>
        <a:buFont typeface="Calibri" panose="020F0502020204030204" pitchFamily="34" charset="0"/>
        <a:buChar char="+"/>
        <a:tabLst/>
        <a:defRPr sz="1800" b="0" i="0" kern="1200" baseline="0">
          <a:solidFill>
            <a:schemeClr val="tx1"/>
          </a:solidFill>
          <a:latin typeface="+mn-lt"/>
          <a:ea typeface="+mn-ea"/>
          <a:cs typeface="Arial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4"/>
        </a:buClr>
        <a:buSzPct val="100000"/>
        <a:buFont typeface="Wingdings" charset="2"/>
        <a:buChar char="§"/>
        <a:tabLst/>
        <a:defRPr sz="1600" b="0" i="0" kern="1200" baseline="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dirty="0">
                <a:solidFill>
                  <a:schemeClr val="accent2"/>
                </a:solidFill>
              </a:rPr>
              <a:t>Example Professional Learning Agenda</a:t>
            </a:r>
            <a:endParaRPr dirty="0">
              <a:solidFill>
                <a:schemeClr val="accent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 dirty="0">
              <a:solidFill>
                <a:schemeClr val="accent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dirty="0">
                <a:solidFill>
                  <a:schemeClr val="accent4"/>
                </a:solidFill>
              </a:rPr>
              <a:t>Organization of the Learning and A Typical Month</a:t>
            </a:r>
            <a:endParaRPr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</a:pPr>
            <a:r>
              <a:rPr lang="en-US"/>
              <a:t>Team members can expect a regular cadence of professional learning activities across these four venues </a:t>
            </a:r>
            <a:endParaRPr/>
          </a:p>
        </p:txBody>
      </p:sp>
      <p:graphicFrame>
        <p:nvGraphicFramePr>
          <p:cNvPr id="656" name="Google Shape;656;p7"/>
          <p:cNvGraphicFramePr/>
          <p:nvPr>
            <p:extLst>
              <p:ext uri="{D42A27DB-BD31-4B8C-83A1-F6EECF244321}">
                <p14:modId xmlns:p14="http://schemas.microsoft.com/office/powerpoint/2010/main" val="3719211302"/>
              </p:ext>
            </p:extLst>
          </p:nvPr>
        </p:nvGraphicFramePr>
        <p:xfrm>
          <a:off x="228600" y="1640400"/>
          <a:ext cx="8686800" cy="3048040"/>
        </p:xfrm>
        <a:graphic>
          <a:graphicData uri="http://schemas.openxmlformats.org/drawingml/2006/table">
            <a:tbl>
              <a:tblPr>
                <a:noFill/>
                <a:tableStyleId>{245E9A24-AAE9-4B1E-8DCC-A84BB1205AF3}</a:tableStyleId>
              </a:tblPr>
              <a:tblGrid>
                <a:gridCol w="122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Venue</a:t>
                      </a:r>
                      <a:endParaRPr sz="2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B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2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B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</a:t>
                      </a:r>
                      <a:endParaRPr sz="2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B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4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</a:t>
                      </a:r>
                      <a:endParaRPr sz="2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Asynchronous learning that could including reading, listening and/or reflection</a:t>
                      </a:r>
                      <a:endParaRPr sz="2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asynchronous learning will be in support of cohort and firmwide learning experiences</a:t>
                      </a:r>
                      <a:endParaRPr sz="2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Cohort</a:t>
                      </a:r>
                      <a:endParaRPr sz="2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 groups of team members engaging in multiple, shared learning and reflection experiences</a:t>
                      </a:r>
                      <a:endParaRPr sz="2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Cohorts will be identified using multiple factors, including role-group and years of experience</a:t>
                      </a:r>
                      <a:endParaRPr sz="2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Organization-wide</a:t>
                      </a:r>
                      <a:endParaRPr sz="2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entire staff engaging in learning together</a:t>
                      </a:r>
                      <a:endParaRPr sz="2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These experiences will take place during all-staff meetings. Both full group and small group learning experiences will be included</a:t>
                      </a:r>
                      <a:endParaRPr sz="2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7" name="Google Shape;657;p7"/>
          <p:cNvSpPr/>
          <p:nvPr/>
        </p:nvSpPr>
        <p:spPr>
          <a:xfrm>
            <a:off x="-899532" y="-1377925"/>
            <a:ext cx="22920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8" name="Google Shape;658;p7"/>
          <p:cNvSpPr txBox="1"/>
          <p:nvPr/>
        </p:nvSpPr>
        <p:spPr>
          <a:xfrm>
            <a:off x="0" y="5593623"/>
            <a:ext cx="9144000" cy="654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</a:pPr>
            <a:r>
              <a:rPr lang="en-US" sz="1800" b="1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We</a:t>
            </a:r>
            <a:r>
              <a:rPr lang="en-US" sz="1800" b="1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recognize that we are all humans </a:t>
            </a:r>
            <a:r>
              <a:rPr lang="en-US" sz="18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living through a </a:t>
            </a:r>
            <a:r>
              <a:rPr lang="en-US" sz="1800" b="1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pandemic</a:t>
            </a:r>
            <a:r>
              <a:rPr lang="en-US" sz="18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If you have questions or concerns about the cadence of professional learning, please reach out!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FCEDDF-760A-4560-856A-C983E601E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954716"/>
              </p:ext>
            </p:extLst>
          </p:nvPr>
        </p:nvGraphicFramePr>
        <p:xfrm>
          <a:off x="568137" y="1379221"/>
          <a:ext cx="8007725" cy="4552183"/>
        </p:xfrm>
        <a:graphic>
          <a:graphicData uri="http://schemas.openxmlformats.org/drawingml/2006/table">
            <a:tbl>
              <a:tblPr bandRow="1"/>
              <a:tblGrid>
                <a:gridCol w="8007725">
                  <a:extLst>
                    <a:ext uri="{9D8B030D-6E8A-4147-A177-3AD203B41FA5}">
                      <a16:colId xmlns:a16="http://schemas.microsoft.com/office/drawing/2014/main" val="126841866"/>
                    </a:ext>
                  </a:extLst>
                </a:gridCol>
              </a:tblGrid>
              <a:tr h="33984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STRAND 1: FOUNDATIONAL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47190"/>
                  </a:ext>
                </a:extLst>
              </a:tr>
              <a:tr h="93269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can we create a culture in which all staff feel safe to share dissenting opinions and take risks?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B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040843"/>
                  </a:ext>
                </a:extLst>
              </a:tr>
              <a:tr h="33984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STRAND 2: CHANGE MANAGEMENT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235305"/>
                  </a:ext>
                </a:extLst>
              </a:tr>
              <a:tr h="771413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can we build and sustain a culture of continuous improvement?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69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252862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can we support staff to work through and manage change?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69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45841"/>
                  </a:ext>
                </a:extLst>
              </a:tr>
              <a:tr h="33984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STRAND 3: DIVERSE AND INCLUSIVE ENVIRONMENT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43174"/>
                  </a:ext>
                </a:extLst>
              </a:tr>
              <a:tr h="108939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can we build an emerging understanding of diversity, equity and inclusion at x org?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02" marR="2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8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313264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1272C4A7-F27A-4A32-A6F9-76670B58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77" y="201817"/>
            <a:ext cx="8624048" cy="1025003"/>
          </a:xfrm>
        </p:spPr>
        <p:txBody>
          <a:bodyPr/>
          <a:lstStyle/>
          <a:p>
            <a:pPr algn="ctr"/>
            <a:r>
              <a:rPr lang="en-US" sz="2400" dirty="0"/>
              <a:t>Prioritized Learning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 for 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2020-September 2021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68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903fc35b90_0_6"/>
          <p:cNvSpPr txBox="1">
            <a:spLocks noGrp="1"/>
          </p:cNvSpPr>
          <p:nvPr>
            <p:ph type="title"/>
          </p:nvPr>
        </p:nvSpPr>
        <p:spPr>
          <a:xfrm>
            <a:off x="259977" y="201817"/>
            <a:ext cx="86241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</a:pPr>
            <a:r>
              <a:rPr lang="en-US" dirty="0"/>
              <a:t>2020-21 learning objectives</a:t>
            </a:r>
            <a:endParaRPr dirty="0"/>
          </a:p>
        </p:txBody>
      </p:sp>
      <p:sp>
        <p:nvSpPr>
          <p:cNvPr id="665" name="Google Shape;665;g903fc35b90_0_6"/>
          <p:cNvSpPr txBox="1">
            <a:spLocks noGrp="1"/>
          </p:cNvSpPr>
          <p:nvPr>
            <p:ph type="body" idx="1"/>
          </p:nvPr>
        </p:nvSpPr>
        <p:spPr>
          <a:xfrm>
            <a:off x="172700" y="735225"/>
            <a:ext cx="4303800" cy="48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Learn about the importance of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psychological safety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in building and maintaining effective teams</a:t>
            </a:r>
            <a:endParaRPr lang="en-US" sz="1400" dirty="0"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 how to foster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psychological safety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an individual, on your teams and in the organization as a whole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how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race, identity, power dynamics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contribute to or limit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psychological safety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Learn about principles for improvement and a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continuous improvement (CI)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approach (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e.g.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Plan-Do-Study-Act)</a:t>
            </a:r>
            <a:endParaRPr lang="en-US" sz="1400" dirty="0">
              <a:effectLst/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Describe the phases of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CI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and the benefits of its application</a:t>
            </a:r>
            <a:endParaRPr lang="en-US" sz="1400" dirty="0">
              <a:effectLst/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Apply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CI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approach to a previous project and reflect on what might have changed in the scenario if the team had applied CI</a:t>
            </a:r>
            <a:endParaRPr lang="en-US" sz="1400" dirty="0">
              <a:effectLst/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Discuss the ways in which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CI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are interconnected with the organization’s approach to project management</a:t>
            </a:r>
            <a:endParaRPr lang="en-US" sz="1400" dirty="0">
              <a:effectLst/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Practice applying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CI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in a new or current project</a:t>
            </a:r>
            <a:endParaRPr lang="en-US" sz="1400" dirty="0">
              <a:effectLst/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Reflect on the experience of applying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CI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in your teams</a:t>
            </a:r>
            <a:endParaRPr lang="en-US" sz="1400" dirty="0"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what you should keep doing, stop doing and start doing as a result of your practice with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6" name="Google Shape;666;g903fc35b90_0_6"/>
          <p:cNvSpPr/>
          <p:nvPr/>
        </p:nvSpPr>
        <p:spPr>
          <a:xfrm>
            <a:off x="0" y="6205647"/>
            <a:ext cx="9144000" cy="6403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 we finalize timing, we will share the week-by-week scope and sequence details </a:t>
            </a:r>
            <a:endParaRPr sz="1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g903fc35b90_0_6"/>
          <p:cNvSpPr txBox="1">
            <a:spLocks noGrp="1"/>
          </p:cNvSpPr>
          <p:nvPr>
            <p:ph type="body" idx="1"/>
          </p:nvPr>
        </p:nvSpPr>
        <p:spPr>
          <a:xfrm>
            <a:off x="4650975" y="735200"/>
            <a:ext cx="4392000" cy="48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foundational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management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the language of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understand how change efforts succeed and fail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Explore the role of staff members, across all roles, in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efforts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 applying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management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 on one of your teams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 on the experience of applying a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management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 with your teams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what you should keep doing, stop doing and start doing as a result of your practice with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management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What do we mean by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diversity, equity, and inclusion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? 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What does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DEI look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and feel like at x org? 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Define key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DEI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concepts and begin to adopt a shared vocabulary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Learn new ways of listening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Learn about the power of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listening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in building empathy and inclusive environments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Reflect on how our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identities and biases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shape our lens as individuals and as an organization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31029" y="1440086"/>
            <a:ext cx="5881942" cy="4720734"/>
            <a:chOff x="1265020" y="1143002"/>
            <a:chExt cx="5881942" cy="4720734"/>
          </a:xfrm>
        </p:grpSpPr>
        <p:sp>
          <p:nvSpPr>
            <p:cNvPr id="8" name="TextBox 7"/>
            <p:cNvSpPr txBox="1"/>
            <p:nvPr/>
          </p:nvSpPr>
          <p:spPr>
            <a:xfrm>
              <a:off x="3233549" y="1935930"/>
              <a:ext cx="1944884" cy="49244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3B325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PSYCHOLOGICALLY SAFE ORG</a:t>
              </a: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B325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1265020" y="1143002"/>
              <a:ext cx="5881942" cy="4720734"/>
              <a:chOff x="1265020" y="1143002"/>
              <a:chExt cx="6535491" cy="5245261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703966" y="1143002"/>
                <a:ext cx="3657600" cy="3657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142911" y="2730663"/>
                <a:ext cx="3657600" cy="365760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65020" y="2730663"/>
                <a:ext cx="3657600" cy="3657600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50617" y="4304739"/>
                <a:ext cx="2072822" cy="991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982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ORG THAT COMMITS TO AND BEGINS TO EMBODY ITS DEI ASPIRATIONS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E7982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51341" y="4053323"/>
                <a:ext cx="2072823" cy="165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B696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ORG THAT EMBEDS 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B696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CULTURE OF CONTINUOUS IMPROVEMENT WHERE STAFF ARE SUPPORTED TO WORK THROUGH CHANGE</a:t>
                </a: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3745282" y="3171733"/>
            <a:ext cx="1733718" cy="23803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INDIVIDUALS CONTRIBUTE TO A THRIVING CULTURE AND DELIVER EXCEPTIONAL SOLUTIONS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9B657-7533-49EB-9A54-E49A58D5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concepts and the learning will be woven together to support your ability to contribute in meaningful ways</a:t>
            </a:r>
          </a:p>
        </p:txBody>
      </p:sp>
    </p:spTree>
    <p:extLst>
      <p:ext uri="{BB962C8B-B14F-4D97-AF65-F5344CB8AC3E}">
        <p14:creationId xmlns:p14="http://schemas.microsoft.com/office/powerpoint/2010/main" val="204521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88578" y="1403411"/>
            <a:ext cx="5881942" cy="4720734"/>
            <a:chOff x="1265020" y="1143002"/>
            <a:chExt cx="5881942" cy="4720734"/>
          </a:xfrm>
        </p:grpSpPr>
        <p:sp>
          <p:nvSpPr>
            <p:cNvPr id="8" name="TextBox 7"/>
            <p:cNvSpPr txBox="1"/>
            <p:nvPr/>
          </p:nvSpPr>
          <p:spPr>
            <a:xfrm>
              <a:off x="3233549" y="1935930"/>
              <a:ext cx="1944884" cy="49244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3B325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PSYCHOLOGICALLY SAFE ORG</a:t>
              </a: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B325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1265020" y="1143002"/>
              <a:ext cx="5881942" cy="4720734"/>
              <a:chOff x="1265020" y="1143002"/>
              <a:chExt cx="6535491" cy="5245261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703966" y="1143002"/>
                <a:ext cx="3657600" cy="3657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142911" y="2730663"/>
                <a:ext cx="3657600" cy="365760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65020" y="2730663"/>
                <a:ext cx="3657600" cy="3657600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50617" y="4304739"/>
                <a:ext cx="2072822" cy="991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300" b="1" kern="1200" dirty="0">
                    <a:solidFill>
                      <a:srgbClr val="E7982E"/>
                    </a:solidFill>
                    <a:latin typeface="Calibri"/>
                    <a:ea typeface="+mn-ea"/>
                    <a:cs typeface="+mn-cs"/>
                  </a:rPr>
                  <a:t>ORG</a:t>
                </a:r>
                <a:r>
                  <a:rPr kumimoji="0" 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982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THAT COMMITS TO AND BEGINS TO EMBODY ITS DEI ASPIRATIONS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E7982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51341" y="4053323"/>
                <a:ext cx="2072823" cy="165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B696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ORG THAT EMBEDS 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B696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CULTURE OF CONTINUOUS IMPROVEMENT WHERE STAFF ARE SUPPORTED TO WORK THROUGH CHANGE</a:t>
                </a:r>
              </a:p>
            </p:txBody>
          </p:sp>
        </p:grpSp>
      </p:grpSp>
      <p:sp>
        <p:nvSpPr>
          <p:cNvPr id="10" name="Rectangular Callout 13">
            <a:extLst>
              <a:ext uri="{FF2B5EF4-FFF2-40B4-BE49-F238E27FC236}">
                <a16:creationId xmlns:a16="http://schemas.microsoft.com/office/drawing/2014/main" id="{5EEBF067-4D16-444C-8947-E01C19089D60}"/>
              </a:ext>
            </a:extLst>
          </p:cNvPr>
          <p:cNvSpPr/>
          <p:nvPr/>
        </p:nvSpPr>
        <p:spPr>
          <a:xfrm>
            <a:off x="963363" y="1291998"/>
            <a:ext cx="2363586" cy="769692"/>
          </a:xfrm>
          <a:prstGeom prst="wedgeRectCallout">
            <a:avLst>
              <a:gd name="adj1" fmla="val 40681"/>
              <a:gd name="adj2" fmla="val 208231"/>
            </a:avLst>
          </a:prstGeom>
          <a:solidFill>
            <a:schemeClr val="bg1"/>
          </a:solidFill>
          <a:ln w="127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Listening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Building inclusive teams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the role of bias and identity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D20B7196-7789-4184-9A9B-C7711DD1561E}"/>
              </a:ext>
            </a:extLst>
          </p:cNvPr>
          <p:cNvSpPr/>
          <p:nvPr/>
        </p:nvSpPr>
        <p:spPr>
          <a:xfrm>
            <a:off x="81334" y="2412312"/>
            <a:ext cx="2297198" cy="769692"/>
          </a:xfrm>
          <a:prstGeom prst="wedgeRectCallout">
            <a:avLst>
              <a:gd name="adj1" fmla="val 50817"/>
              <a:gd name="adj2" fmla="val 158042"/>
            </a:avLst>
          </a:prstGeom>
          <a:solidFill>
            <a:schemeClr val="bg1"/>
          </a:solidFill>
          <a:ln w="127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982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Shared DEI vocabulary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982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Exploring identity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982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Unpacking bias</a:t>
            </a:r>
          </a:p>
        </p:txBody>
      </p:sp>
      <p:sp>
        <p:nvSpPr>
          <p:cNvPr id="13" name="Rectangular Callout 8">
            <a:extLst>
              <a:ext uri="{FF2B5EF4-FFF2-40B4-BE49-F238E27FC236}">
                <a16:creationId xmlns:a16="http://schemas.microsoft.com/office/drawing/2014/main" id="{9C4B8848-4AC6-4111-872F-C454F3C3B582}"/>
              </a:ext>
            </a:extLst>
          </p:cNvPr>
          <p:cNvSpPr/>
          <p:nvPr/>
        </p:nvSpPr>
        <p:spPr>
          <a:xfrm>
            <a:off x="5156267" y="1073506"/>
            <a:ext cx="3237869" cy="443492"/>
          </a:xfrm>
          <a:prstGeom prst="wedgeRectCallout">
            <a:avLst>
              <a:gd name="adj1" fmla="val -60546"/>
              <a:gd name="adj2" fmla="val 120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B8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ＭＳ Ｐゴシック"/>
                <a:cs typeface="Arial" pitchFamily="34" charset="0"/>
              </a:rPr>
              <a:t>Importance of psychological safety and how to foster it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6585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ular Callout 9">
            <a:extLst>
              <a:ext uri="{FF2B5EF4-FFF2-40B4-BE49-F238E27FC236}">
                <a16:creationId xmlns:a16="http://schemas.microsoft.com/office/drawing/2014/main" id="{FEBB153A-2715-42F4-B830-6FC5CE5D0394}"/>
              </a:ext>
            </a:extLst>
          </p:cNvPr>
          <p:cNvSpPr/>
          <p:nvPr/>
        </p:nvSpPr>
        <p:spPr>
          <a:xfrm>
            <a:off x="6618718" y="1773040"/>
            <a:ext cx="2363586" cy="1819015"/>
          </a:xfrm>
          <a:prstGeom prst="wedgeRectCallout">
            <a:avLst>
              <a:gd name="adj1" fmla="val -113023"/>
              <a:gd name="adj2" fmla="val 49627"/>
            </a:avLst>
          </a:prstGeom>
          <a:solidFill>
            <a:schemeClr val="bg1"/>
          </a:solidFill>
          <a:ln w="127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Creating psychological safety as a condition for taking risks, trying new approaches and innovating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Creating the conditions and building the skills to navigate and help others navigate change</a:t>
            </a:r>
          </a:p>
        </p:txBody>
      </p:sp>
      <p:sp>
        <p:nvSpPr>
          <p:cNvPr id="17" name="Rectangular Callout 11">
            <a:extLst>
              <a:ext uri="{FF2B5EF4-FFF2-40B4-BE49-F238E27FC236}">
                <a16:creationId xmlns:a16="http://schemas.microsoft.com/office/drawing/2014/main" id="{4A468BBC-D139-4D33-9AE0-0EF47EB014A1}"/>
              </a:ext>
            </a:extLst>
          </p:cNvPr>
          <p:cNvSpPr/>
          <p:nvPr/>
        </p:nvSpPr>
        <p:spPr>
          <a:xfrm>
            <a:off x="824631" y="5636876"/>
            <a:ext cx="3291840" cy="892552"/>
          </a:xfrm>
          <a:prstGeom prst="wedgeRectCallout">
            <a:avLst>
              <a:gd name="adj1" fmla="val 56846"/>
              <a:gd name="adj2" fmla="val -120989"/>
            </a:avLst>
          </a:prstGeom>
          <a:solidFill>
            <a:schemeClr val="bg1"/>
          </a:solidFill>
          <a:ln w="127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the role of identity and bias in change efforts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2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Creating inclusive environments that enable change and continuous improvement</a:t>
            </a:r>
          </a:p>
        </p:txBody>
      </p:sp>
      <p:sp>
        <p:nvSpPr>
          <p:cNvPr id="25" name="Rectangular Callout 12">
            <a:extLst>
              <a:ext uri="{FF2B5EF4-FFF2-40B4-BE49-F238E27FC236}">
                <a16:creationId xmlns:a16="http://schemas.microsoft.com/office/drawing/2014/main" id="{8F6C54C0-67E0-426F-93D3-3DAE252D542F}"/>
              </a:ext>
            </a:extLst>
          </p:cNvPr>
          <p:cNvSpPr/>
          <p:nvPr/>
        </p:nvSpPr>
        <p:spPr>
          <a:xfrm>
            <a:off x="5327943" y="5731734"/>
            <a:ext cx="3501609" cy="907665"/>
          </a:xfrm>
          <a:prstGeom prst="wedgeRectCallout">
            <a:avLst>
              <a:gd name="adj1" fmla="val -46919"/>
              <a:gd name="adj2" fmla="val -8948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696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 principles for improvement and a practice a continuous improvement approach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696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6585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 foundational change management principles and apply SWITCH methodology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85C66-FCDD-4AB7-8D30-C59849AC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We’ll learn and practice discrete skills that also contribute to the culture and ways of working we aspire to. For example:</a:t>
            </a:r>
          </a:p>
        </p:txBody>
      </p:sp>
    </p:spTree>
    <p:extLst>
      <p:ext uri="{BB962C8B-B14F-4D97-AF65-F5344CB8AC3E}">
        <p14:creationId xmlns:p14="http://schemas.microsoft.com/office/powerpoint/2010/main" val="191096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None/>
            </a:pPr>
            <a:r>
              <a:rPr lang="en-US" dirty="0"/>
              <a:t>Here’s what a typical month will look like</a:t>
            </a:r>
            <a:endParaRPr dirty="0"/>
          </a:p>
        </p:txBody>
      </p:sp>
      <p:sp>
        <p:nvSpPr>
          <p:cNvPr id="673" name="Google Shape;673;p8"/>
          <p:cNvSpPr/>
          <p:nvPr/>
        </p:nvSpPr>
        <p:spPr>
          <a:xfrm>
            <a:off x="-899532" y="-1377925"/>
            <a:ext cx="22920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74" name="Google Shape;674;p8"/>
          <p:cNvGraphicFramePr/>
          <p:nvPr>
            <p:extLst>
              <p:ext uri="{D42A27DB-BD31-4B8C-83A1-F6EECF244321}">
                <p14:modId xmlns:p14="http://schemas.microsoft.com/office/powerpoint/2010/main" val="1191461479"/>
              </p:ext>
            </p:extLst>
          </p:nvPr>
        </p:nvGraphicFramePr>
        <p:xfrm>
          <a:off x="228600" y="905342"/>
          <a:ext cx="8686800" cy="4541570"/>
        </p:xfrm>
        <a:graphic>
          <a:graphicData uri="http://schemas.openxmlformats.org/drawingml/2006/table">
            <a:tbl>
              <a:tblPr>
                <a:noFill/>
                <a:tableStyleId>{245E9A24-AAE9-4B1E-8DCC-A84BB1205AF3}</a:tableStyleId>
              </a:tblPr>
              <a:tblGrid>
                <a:gridCol w="10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Weeks</a:t>
                      </a:r>
                      <a:endParaRPr sz="16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Venues</a:t>
                      </a:r>
                      <a:endParaRPr sz="16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Objectives</a:t>
                      </a:r>
                      <a:endParaRPr sz="16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Activities</a:t>
                      </a:r>
                      <a:endParaRPr sz="16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0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1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Organization-wide </a:t>
                      </a:r>
                      <a:r>
                        <a:rPr lang="en-US" sz="14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(All-staff meeting)</a:t>
                      </a:r>
                      <a:endParaRPr sz="140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 about learning agenda design, approach and expectations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 about the importance of psychological safety in building and maintaining effective teams</a:t>
                      </a:r>
                      <a:endParaRPr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 to cohorts; share d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esign and expectations for meeting and completing activities 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 about psychological safety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90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4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2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your current contribution to safety on your teams</a:t>
                      </a:r>
                      <a:endParaRPr dirty="0"/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Review actions that increase psychological safety and reflect: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“What are my contributions to safety on the teams I contribute to or manage?”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“What one new action will I take to improve safety on my team?”</a:t>
                      </a: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9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3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Practice a new action to improve safety</a:t>
                      </a:r>
                      <a:endParaRPr dirty="0"/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Practice employing that one new action this week and make notes of how it goes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9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4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Cohort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Begin to build connections with your cohort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Reflect on ways in which you can contribute to supporting a psychologically safe team</a:t>
                      </a:r>
                      <a:endParaRPr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Connector activity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Cohort members share their experiences of psychological safety on teams and the results of the new actions they took in week 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68575" marR="68575" marT="45725" marB="4572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073308"/>
                  </a:ext>
                </a:extLst>
              </a:tr>
            </a:tbl>
          </a:graphicData>
        </a:graphic>
      </p:graphicFrame>
      <p:sp>
        <p:nvSpPr>
          <p:cNvPr id="675" name="Google Shape;675;p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c Layouts">
  <a:themeElements>
    <a:clrScheme name="EFC PPT Palette">
      <a:dk1>
        <a:srgbClr val="56585C"/>
      </a:dk1>
      <a:lt1>
        <a:srgbClr val="FFFFFF"/>
      </a:lt1>
      <a:dk2>
        <a:srgbClr val="324B8B"/>
      </a:dk2>
      <a:lt2>
        <a:srgbClr val="A9A9A9"/>
      </a:lt2>
      <a:accent1>
        <a:srgbClr val="3B325E"/>
      </a:accent1>
      <a:accent2>
        <a:srgbClr val="324B8B"/>
      </a:accent2>
      <a:accent3>
        <a:srgbClr val="1B696D"/>
      </a:accent3>
      <a:accent4>
        <a:srgbClr val="91A226"/>
      </a:accent4>
      <a:accent5>
        <a:srgbClr val="E7982E"/>
      </a:accent5>
      <a:accent6>
        <a:srgbClr val="AB0833"/>
      </a:accent6>
      <a:hlink>
        <a:srgbClr val="324B8B"/>
      </a:hlink>
      <a:folHlink>
        <a:srgbClr val="324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ucation First PowerPoint Theme">
  <a:themeElements>
    <a:clrScheme name="EFC PPT Palette">
      <a:dk1>
        <a:srgbClr val="56585C"/>
      </a:dk1>
      <a:lt1>
        <a:srgbClr val="FFFFFF"/>
      </a:lt1>
      <a:dk2>
        <a:srgbClr val="324B8B"/>
      </a:dk2>
      <a:lt2>
        <a:srgbClr val="A9A9A9"/>
      </a:lt2>
      <a:accent1>
        <a:srgbClr val="3B325E"/>
      </a:accent1>
      <a:accent2>
        <a:srgbClr val="324B8B"/>
      </a:accent2>
      <a:accent3>
        <a:srgbClr val="1B696D"/>
      </a:accent3>
      <a:accent4>
        <a:srgbClr val="91A226"/>
      </a:accent4>
      <a:accent5>
        <a:srgbClr val="E7982E"/>
      </a:accent5>
      <a:accent6>
        <a:srgbClr val="AB0833"/>
      </a:accent6>
      <a:hlink>
        <a:srgbClr val="324B8B"/>
      </a:hlink>
      <a:folHlink>
        <a:srgbClr val="324B8B"/>
      </a:folHlink>
    </a:clrScheme>
    <a:fontScheme name="EFC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7200">
          <a:defRPr sz="1600" b="1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71BCAB88-3F7A-420B-AB7A-DDDBAD28668E}" vid="{28EF79F4-39F2-4109-A9CF-401F33A85D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939</Words>
  <Application>Microsoft Office PowerPoint</Application>
  <PresentationFormat>On-screen Show (4:3)</PresentationFormat>
  <Paragraphs>106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Noto Sans Symbols</vt:lpstr>
      <vt:lpstr>Wingdings</vt:lpstr>
      <vt:lpstr>Basic Layouts</vt:lpstr>
      <vt:lpstr>Education First PowerPoint Theme</vt:lpstr>
      <vt:lpstr>PowerPoint Presentation</vt:lpstr>
      <vt:lpstr>Team members can expect a regular cadence of professional learning activities across these four venues </vt:lpstr>
      <vt:lpstr>Prioritized Learning Questions for  October 2020-September 2021 </vt:lpstr>
      <vt:lpstr>2020-21 learning objectives</vt:lpstr>
      <vt:lpstr>These concepts and the learning will be woven together to support your ability to contribute in meaningful ways</vt:lpstr>
      <vt:lpstr>We’ll learn and practice discrete skills that also contribute to the culture and ways of working we aspire to. For example:</vt:lpstr>
      <vt:lpstr>Here’s what a typical month will look like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Muñoz</dc:creator>
  <cp:lastModifiedBy>Amanda Perkins</cp:lastModifiedBy>
  <cp:revision>8</cp:revision>
  <dcterms:created xsi:type="dcterms:W3CDTF">2020-07-09T16:41:34Z</dcterms:created>
  <dcterms:modified xsi:type="dcterms:W3CDTF">2020-11-30T17:34:23Z</dcterms:modified>
</cp:coreProperties>
</file>